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60" r:id="rId1"/>
    <p:sldMasterId id="2147483689" r:id="rId2"/>
  </p:sldMasterIdLst>
  <p:notesMasterIdLst>
    <p:notesMasterId r:id="rId24"/>
  </p:notesMasterIdLst>
  <p:handoutMasterIdLst>
    <p:handoutMasterId r:id="rId25"/>
  </p:handoutMasterIdLst>
  <p:sldIdLst>
    <p:sldId id="2065" r:id="rId3"/>
    <p:sldId id="2205" r:id="rId4"/>
    <p:sldId id="2267" r:id="rId5"/>
    <p:sldId id="2265" r:id="rId6"/>
    <p:sldId id="2266" r:id="rId7"/>
    <p:sldId id="2293" r:id="rId8"/>
    <p:sldId id="2344" r:id="rId9"/>
    <p:sldId id="2347" r:id="rId10"/>
    <p:sldId id="2367" r:id="rId11"/>
    <p:sldId id="2345" r:id="rId12"/>
    <p:sldId id="2352" r:id="rId13"/>
    <p:sldId id="2353" r:id="rId14"/>
    <p:sldId id="2354" r:id="rId15"/>
    <p:sldId id="2360" r:id="rId16"/>
    <p:sldId id="2355" r:id="rId17"/>
    <p:sldId id="2361" r:id="rId18"/>
    <p:sldId id="2356" r:id="rId19"/>
    <p:sldId id="2362" r:id="rId20"/>
    <p:sldId id="2357" r:id="rId21"/>
    <p:sldId id="2363" r:id="rId22"/>
    <p:sldId id="2364" r:id="rId23"/>
  </p:sldIdLst>
  <p:sldSz cx="12192000" cy="6858000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N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30405"/>
    <a:srgbClr val="00FFFF"/>
    <a:srgbClr val="C9F1FF"/>
    <a:srgbClr val="FF0000"/>
    <a:srgbClr val="66FF66"/>
    <a:srgbClr val="2A6272"/>
    <a:srgbClr val="CC3300"/>
    <a:srgbClr val="FF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5260" autoAdjust="0"/>
  </p:normalViewPr>
  <p:slideViewPr>
    <p:cSldViewPr>
      <p:cViewPr varScale="1">
        <p:scale>
          <a:sx n="67" d="100"/>
          <a:sy n="67" d="100"/>
        </p:scale>
        <p:origin x="654" y="78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-55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21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3E67B5-20A1-4012-8AC6-32E2B34D61F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521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36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6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B07A28-8213-45FA-AD01-7C378028BF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43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8187" y="-27384"/>
            <a:ext cx="12424880" cy="1560026"/>
          </a:xfrm>
          <a:prstGeom prst="rect">
            <a:avLst/>
          </a:prstGeom>
        </p:spPr>
      </p:pic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03383" y="1556793"/>
            <a:ext cx="5664200" cy="2952328"/>
          </a:xfrm>
        </p:spPr>
        <p:txBody>
          <a:bodyPr anchor="ctr">
            <a:normAutofit/>
          </a:bodyPr>
          <a:lstStyle>
            <a:lvl1pPr marL="0" indent="0" algn="dist">
              <a:buFontTx/>
              <a:buNone/>
              <a:defRPr b="1">
                <a:solidFill>
                  <a:srgbClr val="314D5B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2904" y="116633"/>
            <a:ext cx="6144685" cy="1368152"/>
          </a:xfrm>
        </p:spPr>
        <p:txBody>
          <a:bodyPr anchor="ctr"/>
          <a:lstStyle>
            <a:lvl1pPr algn="r">
              <a:defRPr sz="3763" b="1" i="0">
                <a:solidFill>
                  <a:srgbClr val="D7E4E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 userDrawn="1"/>
        </p:nvSpPr>
        <p:spPr bwMode="auto">
          <a:xfrm>
            <a:off x="6096004" y="4581128"/>
            <a:ext cx="60960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pt-BR" sz="1882" spc="188" dirty="0">
                <a:solidFill>
                  <a:srgbClr val="3C3C3D"/>
                </a:solidFill>
                <a:latin typeface="Arial Rounded MT Bold"/>
                <a:cs typeface="Arial Rounded MT Bold"/>
              </a:rPr>
              <a:t>Márcio Medeiros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marcio.medeiros@financaspublicas.pro.br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t-BR" sz="1882" kern="1200" spc="188" dirty="0">
                <a:solidFill>
                  <a:srgbClr val="3C3C3D"/>
                </a:solidFill>
                <a:latin typeface="Arial Rounded MT Bold"/>
                <a:ea typeface="+mn-ea"/>
                <a:cs typeface="Arial Rounded MT Bold"/>
              </a:rPr>
              <a:t>Paulo Henrique Feijó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paulo.feijo@financaspublicas.pro.br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369" y="404664"/>
            <a:ext cx="5303223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 err="1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  <a:endParaRPr lang="pt-BR" sz="1505" dirty="0">
              <a:solidFill>
                <a:srgbClr val="2A6272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 descr="Logo_GP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2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333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3" y="274651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2585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5" y="6377941"/>
            <a:ext cx="2804159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5" y="6377941"/>
            <a:ext cx="2804159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756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4" y="2130438"/>
            <a:ext cx="103632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0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0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0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0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0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0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12/05/2026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pic>
        <p:nvPicPr>
          <p:cNvPr id="8" name="Picture 1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8187" y="-27384"/>
            <a:ext cx="12424880" cy="1560026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6096004" y="4581128"/>
            <a:ext cx="60960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pt-BR" sz="1882" spc="188" dirty="0">
                <a:solidFill>
                  <a:srgbClr val="3C3C3D"/>
                </a:solidFill>
                <a:latin typeface="Arial Rounded MT Bold"/>
                <a:cs typeface="Arial Rounded MT Bold"/>
              </a:rPr>
              <a:t>Márcio Medeiros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marcio.medeiros@financaspublicas.pro.br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t-BR" sz="1882" kern="1200" spc="188" dirty="0">
                <a:solidFill>
                  <a:srgbClr val="3C3C3D"/>
                </a:solidFill>
                <a:latin typeface="Arial Rounded MT Bold"/>
                <a:ea typeface="+mn-ea"/>
                <a:cs typeface="Arial Rounded MT Bold"/>
              </a:rPr>
              <a:t>Paulo Henrique Feijó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paulo.feijo@financaspublicas.pro.br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369" y="404664"/>
            <a:ext cx="5303223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 err="1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  <a:endParaRPr lang="pt-BR" sz="1505" dirty="0">
              <a:solidFill>
                <a:srgbClr val="2A6272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2" name="Picture 13" descr="Logo_GP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12/05/2026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7" y="4406913"/>
            <a:ext cx="10363201" cy="1362075"/>
          </a:xfrm>
        </p:spPr>
        <p:txBody>
          <a:bodyPr anchor="t"/>
          <a:lstStyle>
            <a:lvl1pPr algn="l">
              <a:defRPr sz="3763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1" cy="1500187"/>
          </a:xfrm>
        </p:spPr>
        <p:txBody>
          <a:bodyPr anchor="b"/>
          <a:lstStyle>
            <a:lvl1pPr marL="0" indent="0">
              <a:buNone/>
              <a:defRPr sz="1882">
                <a:solidFill>
                  <a:schemeClr val="tx1">
                    <a:tint val="75000"/>
                  </a:schemeClr>
                </a:solidFill>
              </a:defRPr>
            </a:lvl1pPr>
            <a:lvl2pPr marL="430100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2pPr>
            <a:lvl3pPr marL="860199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3pPr>
            <a:lvl4pPr marL="1290299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4pPr>
            <a:lvl5pPr marL="1720398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5pPr>
            <a:lvl6pPr marL="2150498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6pPr>
            <a:lvl7pPr marL="2580597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7pPr>
            <a:lvl8pPr marL="3010697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8pPr>
            <a:lvl9pPr marL="3440796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12/05/2026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58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12/05/2026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extBox 4"/>
          <p:cNvSpPr txBox="1"/>
          <p:nvPr userDrawn="1"/>
        </p:nvSpPr>
        <p:spPr>
          <a:xfrm>
            <a:off x="9956807" y="6473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53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12/05/2026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84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12/05/2026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701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12/05/2026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413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7464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5" cy="1162050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7" y="273063"/>
            <a:ext cx="6815667" cy="5853113"/>
          </a:xfrm>
        </p:spPr>
        <p:txBody>
          <a:bodyPr/>
          <a:lstStyle>
            <a:lvl1pPr>
              <a:defRPr sz="3011"/>
            </a:lvl1pPr>
            <a:lvl2pPr>
              <a:defRPr sz="2634"/>
            </a:lvl2pPr>
            <a:lvl3pPr>
              <a:defRPr sz="2258"/>
            </a:lvl3pPr>
            <a:lvl4pPr>
              <a:defRPr sz="1882"/>
            </a:lvl4pPr>
            <a:lvl5pPr>
              <a:defRPr sz="1882"/>
            </a:lvl5pPr>
            <a:lvl6pPr>
              <a:defRPr sz="1882"/>
            </a:lvl6pPr>
            <a:lvl7pPr>
              <a:defRPr sz="1882"/>
            </a:lvl7pPr>
            <a:lvl8pPr>
              <a:defRPr sz="1882"/>
            </a:lvl8pPr>
            <a:lvl9pPr>
              <a:defRPr sz="1882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5" cy="4691063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12/05/2026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9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11"/>
            </a:lvl1pPr>
            <a:lvl2pPr marL="430100" indent="0">
              <a:buNone/>
              <a:defRPr sz="2634"/>
            </a:lvl2pPr>
            <a:lvl3pPr marL="860199" indent="0">
              <a:buNone/>
              <a:defRPr sz="2258"/>
            </a:lvl3pPr>
            <a:lvl4pPr marL="1290299" indent="0">
              <a:buNone/>
              <a:defRPr sz="1882"/>
            </a:lvl4pPr>
            <a:lvl5pPr marL="1720398" indent="0">
              <a:buNone/>
              <a:defRPr sz="1882"/>
            </a:lvl5pPr>
            <a:lvl6pPr marL="2150498" indent="0">
              <a:buNone/>
              <a:defRPr sz="1882"/>
            </a:lvl6pPr>
            <a:lvl7pPr marL="2580597" indent="0">
              <a:buNone/>
              <a:defRPr sz="1882"/>
            </a:lvl7pPr>
            <a:lvl8pPr marL="3010697" indent="0">
              <a:buNone/>
              <a:defRPr sz="1882"/>
            </a:lvl8pPr>
            <a:lvl9pPr marL="3440796" indent="0">
              <a:buNone/>
              <a:defRPr sz="1882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12/05/2026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502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12/05/2026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701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3" y="274651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12/05/2026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51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87" y="-27384"/>
            <a:ext cx="12424880" cy="44644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7" y="4406913"/>
            <a:ext cx="10363201" cy="1362075"/>
          </a:xfrm>
        </p:spPr>
        <p:txBody>
          <a:bodyPr anchor="ctr"/>
          <a:lstStyle>
            <a:lvl1pPr algn="l">
              <a:defRPr sz="3763" b="1" cap="all">
                <a:solidFill>
                  <a:srgbClr val="314D5B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87756" y="1"/>
            <a:ext cx="7438528" cy="4406900"/>
          </a:xfrm>
        </p:spPr>
        <p:txBody>
          <a:bodyPr anchor="b"/>
          <a:lstStyle>
            <a:lvl1pPr marL="0" indent="0" algn="r">
              <a:buNone/>
              <a:defRPr sz="4139">
                <a:solidFill>
                  <a:srgbClr val="D7E4E9"/>
                </a:solidFill>
              </a:defRPr>
            </a:lvl1pPr>
            <a:lvl2pPr marL="430100" indent="0">
              <a:buNone/>
              <a:defRPr sz="1693"/>
            </a:lvl2pPr>
            <a:lvl3pPr marL="860199" indent="0">
              <a:buNone/>
              <a:defRPr sz="1505"/>
            </a:lvl3pPr>
            <a:lvl4pPr marL="1290299" indent="0">
              <a:buNone/>
              <a:defRPr sz="1317"/>
            </a:lvl4pPr>
            <a:lvl5pPr marL="1720398" indent="0">
              <a:buNone/>
              <a:defRPr sz="1317"/>
            </a:lvl5pPr>
            <a:lvl6pPr marL="2150498" indent="0">
              <a:buNone/>
              <a:defRPr sz="1317"/>
            </a:lvl6pPr>
            <a:lvl7pPr marL="2580597" indent="0">
              <a:buNone/>
              <a:defRPr sz="1317"/>
            </a:lvl7pPr>
            <a:lvl8pPr marL="3010697" indent="0">
              <a:buNone/>
              <a:defRPr sz="1317"/>
            </a:lvl8pPr>
            <a:lvl9pPr marL="3440796" indent="0">
              <a:buNone/>
              <a:defRPr sz="1317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" y="115901"/>
            <a:ext cx="3790951" cy="4105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56807" y="6473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5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6430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1805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48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5" cy="1162050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7" y="273063"/>
            <a:ext cx="6815667" cy="5853113"/>
          </a:xfrm>
        </p:spPr>
        <p:txBody>
          <a:bodyPr/>
          <a:lstStyle>
            <a:lvl1pPr>
              <a:defRPr sz="3011"/>
            </a:lvl1pPr>
            <a:lvl2pPr>
              <a:defRPr sz="2634"/>
            </a:lvl2pPr>
            <a:lvl3pPr>
              <a:defRPr sz="2258"/>
            </a:lvl3pPr>
            <a:lvl4pPr>
              <a:defRPr sz="1882"/>
            </a:lvl4pPr>
            <a:lvl5pPr>
              <a:defRPr sz="1882"/>
            </a:lvl5pPr>
            <a:lvl6pPr>
              <a:defRPr sz="1882"/>
            </a:lvl6pPr>
            <a:lvl7pPr>
              <a:defRPr sz="1882"/>
            </a:lvl7pPr>
            <a:lvl8pPr>
              <a:defRPr sz="1882"/>
            </a:lvl8pPr>
            <a:lvl9pPr>
              <a:defRPr sz="188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5" cy="4691063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3221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11"/>
            </a:lvl1pPr>
            <a:lvl2pPr marL="430100" indent="0">
              <a:buNone/>
              <a:defRPr sz="2634"/>
            </a:lvl2pPr>
            <a:lvl3pPr marL="860199" indent="0">
              <a:buNone/>
              <a:defRPr sz="2258"/>
            </a:lvl3pPr>
            <a:lvl4pPr marL="1290299" indent="0">
              <a:buNone/>
              <a:defRPr sz="1882"/>
            </a:lvl4pPr>
            <a:lvl5pPr marL="1720398" indent="0">
              <a:buNone/>
              <a:defRPr sz="1882"/>
            </a:lvl5pPr>
            <a:lvl6pPr marL="2150498" indent="0">
              <a:buNone/>
              <a:defRPr sz="1882"/>
            </a:lvl6pPr>
            <a:lvl7pPr marL="2580597" indent="0">
              <a:buNone/>
              <a:defRPr sz="1882"/>
            </a:lvl7pPr>
            <a:lvl8pPr marL="3010697" indent="0">
              <a:buNone/>
              <a:defRPr sz="1882"/>
            </a:lvl8pPr>
            <a:lvl9pPr marL="3440796" indent="0">
              <a:buNone/>
              <a:defRPr sz="1882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9250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8187" y="-27382"/>
            <a:ext cx="12424880" cy="89999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3" y="908720"/>
            <a:ext cx="109728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61" y="26572"/>
            <a:ext cx="110109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pic>
        <p:nvPicPr>
          <p:cNvPr id="2" name="Picture 1" descr="Logo_GP.pn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 userDrawn="1"/>
        </p:nvSpPr>
        <p:spPr bwMode="auto">
          <a:xfrm>
            <a:off x="11280576" y="6525357"/>
            <a:ext cx="891680" cy="32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9" tIns="43010" rIns="86019" bIns="4301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14D5B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2400">
                <a:solidFill>
                  <a:srgbClr val="4D4D4D"/>
                </a:solidFill>
                <a:latin typeface="Calibri"/>
                <a:cs typeface="Calibri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/>
                <a:cs typeface="Calibri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fld id="{0C233D9B-534A-6A4A-AB6A-2AF974330833}" type="slidenum">
              <a:rPr lang="pt-BR" sz="1505" b="0" smtClean="0">
                <a:solidFill>
                  <a:srgbClr val="4D4D4D"/>
                </a:solidFill>
                <a:latin typeface="Calibri"/>
                <a:cs typeface="Calibri"/>
              </a:rPr>
              <a:pPr marL="0" indent="0" algn="r">
                <a:buNone/>
              </a:pPr>
              <a:t>‹nº›</a:t>
            </a:fld>
            <a:endParaRPr lang="pt-BR" sz="1505" b="0" dirty="0">
              <a:solidFill>
                <a:srgbClr val="4D4D4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40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011">
          <a:solidFill>
            <a:srgbClr val="D7E4E9"/>
          </a:solidFill>
          <a:latin typeface="Arial Rounded MT Bold"/>
          <a:ea typeface="+mj-ea"/>
          <a:cs typeface="Arial Rounded MT Bold"/>
        </a:defRPr>
      </a:lvl1pPr>
      <a:lvl2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5pPr>
      <a:lvl6pPr marL="430100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6pPr>
      <a:lvl7pPr marL="860199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7pPr>
      <a:lvl8pPr marL="1290299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8pPr>
      <a:lvl9pPr marL="1720398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9pPr>
    </p:titleStyle>
    <p:bodyStyle>
      <a:lvl1pPr marL="322574" indent="-322574" algn="l" rtl="0" fontAlgn="base">
        <a:spcBef>
          <a:spcPct val="20000"/>
        </a:spcBef>
        <a:spcAft>
          <a:spcPct val="0"/>
        </a:spcAft>
        <a:buChar char="•"/>
        <a:defRPr sz="3011" b="1">
          <a:solidFill>
            <a:srgbClr val="314D5B"/>
          </a:solidFill>
          <a:latin typeface="Calibri"/>
          <a:ea typeface="+mn-ea"/>
          <a:cs typeface="Calibri"/>
        </a:defRPr>
      </a:lvl1pPr>
      <a:lvl2pPr marL="698912" indent="-268812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2634">
          <a:solidFill>
            <a:schemeClr val="tx1"/>
          </a:solidFill>
          <a:latin typeface="Calibri"/>
          <a:cs typeface="Calibri"/>
        </a:defRPr>
      </a:lvl2pPr>
      <a:lvl3pPr marL="1075249" indent="-215050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2258">
          <a:solidFill>
            <a:srgbClr val="4D4D4D"/>
          </a:solidFill>
          <a:latin typeface="Calibri"/>
          <a:cs typeface="Calibri"/>
        </a:defRPr>
      </a:lvl3pPr>
      <a:lvl4pPr marL="1505348" indent="-215050" algn="l" rtl="0" fontAlgn="base">
        <a:spcBef>
          <a:spcPct val="20000"/>
        </a:spcBef>
        <a:spcAft>
          <a:spcPct val="0"/>
        </a:spcAft>
        <a:buChar char="–"/>
        <a:defRPr sz="1882">
          <a:solidFill>
            <a:srgbClr val="4D4D4D"/>
          </a:solidFill>
          <a:latin typeface="Calibri"/>
          <a:cs typeface="Calibri"/>
        </a:defRPr>
      </a:lvl4pPr>
      <a:lvl5pPr marL="1935448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Calibri"/>
          <a:cs typeface="Calibri"/>
        </a:defRPr>
      </a:lvl5pPr>
      <a:lvl6pPr marL="2365547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6pPr>
      <a:lvl7pPr marL="2795647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7pPr>
      <a:lvl8pPr marL="3225746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8pPr>
      <a:lvl9pPr marL="3655846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9pPr>
    </p:bodyStyle>
    <p:otherStyle>
      <a:defPPr>
        <a:defRPr lang="pt-BR"/>
      </a:defPPr>
      <a:lvl1pPr marL="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1pPr>
      <a:lvl2pPr marL="43010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2pPr>
      <a:lvl3pPr marL="8601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2902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203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504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805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30106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440796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3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3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DE28-CC69-49CF-9359-9DA23797D574}" type="datetimeFigureOut">
              <a:rPr lang="pt-BR" smtClean="0"/>
              <a:pPr/>
              <a:t>12/05/2026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3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1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8"/>
          <p:cNvPicPr>
            <a:picLocks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</a:p>
        </p:txBody>
      </p:sp>
      <p:pic>
        <p:nvPicPr>
          <p:cNvPr id="9" name="Picture 9"/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8187" y="-27382"/>
            <a:ext cx="12424880" cy="899996"/>
          </a:xfrm>
          <a:prstGeom prst="rect">
            <a:avLst/>
          </a:prstGeom>
        </p:spPr>
      </p:pic>
      <p:pic>
        <p:nvPicPr>
          <p:cNvPr id="10" name="Picture 1" descr="Logo_GP.pn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 userDrawn="1"/>
        </p:nvSpPr>
        <p:spPr bwMode="auto">
          <a:xfrm>
            <a:off x="11280576" y="6525357"/>
            <a:ext cx="891680" cy="32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9" tIns="43010" rIns="86019" bIns="4301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14D5B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2400">
                <a:solidFill>
                  <a:srgbClr val="4D4D4D"/>
                </a:solidFill>
                <a:latin typeface="Calibri"/>
                <a:cs typeface="Calibri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/>
                <a:cs typeface="Calibri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fld id="{0C233D9B-534A-6A4A-AB6A-2AF974330833}" type="slidenum">
              <a:rPr lang="pt-BR" sz="1505" b="0" smtClean="0">
                <a:solidFill>
                  <a:srgbClr val="4D4D4D"/>
                </a:solidFill>
                <a:latin typeface="Calibri"/>
                <a:cs typeface="Calibri"/>
              </a:rPr>
              <a:pPr marL="0" indent="0" algn="r">
                <a:buNone/>
              </a:pPr>
              <a:t>‹nº›</a:t>
            </a:fld>
            <a:endParaRPr lang="pt-BR" sz="1505" b="0" dirty="0">
              <a:solidFill>
                <a:srgbClr val="4D4D4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53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860199" rtl="0" eaLnBrk="1" latinLnBrk="0" hangingPunct="1">
        <a:spcBef>
          <a:spcPct val="0"/>
        </a:spcBef>
        <a:buNone/>
        <a:defRPr sz="41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574" indent="-322574" algn="l" defTabSz="860199" rtl="0" eaLnBrk="1" latinLnBrk="0" hangingPunct="1">
        <a:spcBef>
          <a:spcPct val="20000"/>
        </a:spcBef>
        <a:buFont typeface="Arial" pitchFamily="34" charset="0"/>
        <a:buChar char="•"/>
        <a:defRPr sz="3011" kern="1200">
          <a:solidFill>
            <a:schemeClr val="tx1"/>
          </a:solidFill>
          <a:latin typeface="+mn-lt"/>
          <a:ea typeface="+mn-ea"/>
          <a:cs typeface="+mn-cs"/>
        </a:defRPr>
      </a:lvl1pPr>
      <a:lvl2pPr marL="698912" indent="-268812" algn="l" defTabSz="860199" rtl="0" eaLnBrk="1" latinLnBrk="0" hangingPunct="1">
        <a:spcBef>
          <a:spcPct val="20000"/>
        </a:spcBef>
        <a:buFont typeface="Arial" pitchFamily="34" charset="0"/>
        <a:buChar char="–"/>
        <a:defRPr sz="2634" kern="1200">
          <a:solidFill>
            <a:schemeClr val="tx1"/>
          </a:solidFill>
          <a:latin typeface="+mn-lt"/>
          <a:ea typeface="+mn-ea"/>
          <a:cs typeface="+mn-cs"/>
        </a:defRPr>
      </a:lvl2pPr>
      <a:lvl3pPr marL="1075249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3pPr>
      <a:lvl4pPr marL="1505348" indent="-215050" algn="l" defTabSz="860199" rtl="0" eaLnBrk="1" latinLnBrk="0" hangingPunct="1">
        <a:spcBef>
          <a:spcPct val="20000"/>
        </a:spcBef>
        <a:buFont typeface="Arial" pitchFamily="34" charset="0"/>
        <a:buChar char="–"/>
        <a:defRPr sz="1882" kern="1200">
          <a:solidFill>
            <a:schemeClr val="tx1"/>
          </a:solidFill>
          <a:latin typeface="+mn-lt"/>
          <a:ea typeface="+mn-ea"/>
          <a:cs typeface="+mn-cs"/>
        </a:defRPr>
      </a:lvl4pPr>
      <a:lvl5pPr marL="1935448" indent="-215050" algn="l" defTabSz="860199" rtl="0" eaLnBrk="1" latinLnBrk="0" hangingPunct="1">
        <a:spcBef>
          <a:spcPct val="20000"/>
        </a:spcBef>
        <a:buFont typeface="Arial" pitchFamily="34" charset="0"/>
        <a:buChar char="»"/>
        <a:defRPr sz="1882" kern="1200">
          <a:solidFill>
            <a:schemeClr val="tx1"/>
          </a:solidFill>
          <a:latin typeface="+mn-lt"/>
          <a:ea typeface="+mn-ea"/>
          <a:cs typeface="+mn-cs"/>
        </a:defRPr>
      </a:lvl5pPr>
      <a:lvl6pPr marL="2365547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6pPr>
      <a:lvl7pPr marL="2795647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7pPr>
      <a:lvl8pPr marL="3225746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8pPr>
      <a:lvl9pPr marL="3655846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1pPr>
      <a:lvl2pPr marL="43010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2pPr>
      <a:lvl3pPr marL="8601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2902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203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504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805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30106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440796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59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3 </a:t>
            </a: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 Assistência Social: Monitoramento de programas e repasses</a:t>
            </a:r>
          </a:p>
          <a:p>
            <a:endParaRPr lang="pt-BR" sz="3600" dirty="0">
              <a:solidFill>
                <a:srgbClr val="2D374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000"/>
            </a:pPr>
            <a:r>
              <a:rPr lang="pt-BR" sz="3000" dirty="0"/>
              <a:t>	• Monitoramento de programas sociais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Controle do FMAS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Repasses estaduais e federais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Prestação de contas dos recursos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Metas físicas e financeiras</a:t>
            </a:r>
          </a:p>
          <a:p>
            <a:endParaRPr lang="pt-BR" sz="3600" dirty="0">
              <a:solidFill>
                <a:srgbClr val="2D374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736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 Obras e Meio Ambiente: Dados técnicos e licenciamentos</a:t>
            </a:r>
          </a:p>
          <a:p>
            <a:endParaRPr lang="pt-BR" sz="3000" dirty="0">
              <a:solidFill>
                <a:srgbClr val="2D3748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 sz="2000"/>
            </a:pPr>
            <a:r>
              <a:rPr lang="pt-BR" sz="3000" dirty="0"/>
              <a:t>	• Cronograma físico-financeiro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ART/RRT e licenciamento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Controle de medições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Obras paralisadas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Regularidade ambiental</a:t>
            </a:r>
          </a:p>
          <a:p>
            <a:endParaRPr lang="pt-BR" sz="2800" dirty="0">
              <a:latin typeface="+mj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93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 Previdência Municipal: Informações atuariais e financeiras</a:t>
            </a:r>
          </a:p>
          <a:p>
            <a:endParaRPr lang="pt-BR" sz="3000" dirty="0">
              <a:solidFill>
                <a:srgbClr val="2D3748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 sz="2000"/>
            </a:pPr>
            <a:r>
              <a:rPr lang="pt-BR" sz="3000" dirty="0"/>
              <a:t>	• Avaliação atuarial anual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Plano de amortização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Repasses previdenciários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Investimentos do RPPS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Equilíbrio financeiro e atuarial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9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9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6 Gestão Patrimonial e de Almoxarifado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9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a) Inventário anual e avaliação de ativos imobilizados</a:t>
            </a:r>
            <a:endParaRPr lang="pt-BR" sz="3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000"/>
            </a:pPr>
            <a:r>
              <a:rPr lang="pt-BR" sz="2800" dirty="0"/>
              <a:t>	</a:t>
            </a:r>
            <a:r>
              <a:rPr lang="pt-BR" sz="3200" dirty="0"/>
              <a:t>• Inventário anual</a:t>
            </a:r>
          </a:p>
          <a:p>
            <a:pPr marL="0" indent="0">
              <a:buNone/>
              <a:defRPr sz="2000"/>
            </a:pPr>
            <a:r>
              <a:rPr lang="pt-BR" sz="3200" dirty="0"/>
              <a:t>	• Avaliação de ativos</a:t>
            </a:r>
          </a:p>
          <a:p>
            <a:pPr marL="0" indent="0">
              <a:buNone/>
              <a:defRPr sz="2000"/>
            </a:pPr>
            <a:r>
              <a:rPr lang="pt-BR" sz="3200" dirty="0"/>
              <a:t>	• Tombamento de bens</a:t>
            </a:r>
          </a:p>
          <a:p>
            <a:pPr marL="0" indent="0">
              <a:buNone/>
              <a:defRPr sz="2000"/>
            </a:pPr>
            <a:r>
              <a:rPr lang="pt-BR" sz="3200" dirty="0"/>
              <a:t>	• Conciliação contábil</a:t>
            </a:r>
          </a:p>
          <a:p>
            <a:pPr marL="0" indent="0">
              <a:buNone/>
              <a:defRPr sz="2000"/>
            </a:pPr>
            <a:r>
              <a:rPr lang="pt-BR" sz="3200" dirty="0"/>
              <a:t>	• Controle patrimonial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417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6 Gestão Patrimonial e de Almoxarifado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b) Registro de depreciação, amortização e exaustão</a:t>
            </a:r>
            <a:endParaRPr lang="pt-BR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000" dirty="0"/>
          </a:p>
          <a:p>
            <a:pPr marL="0" indent="0">
              <a:buNone/>
              <a:defRPr sz="2000"/>
            </a:pPr>
            <a:r>
              <a:rPr lang="pt-BR" sz="3000" dirty="0"/>
              <a:t>	• Definição de vida útil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Registro contábil periódico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Evidenciação patrimonial</a:t>
            </a:r>
          </a:p>
          <a:p>
            <a:pPr marL="0" indent="0">
              <a:buNone/>
              <a:defRPr sz="2000"/>
            </a:pPr>
            <a:r>
              <a:rPr lang="pt-BR" sz="3000" dirty="0"/>
              <a:t>	• NBC TSP e MCASP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55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2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Gestão Patrimonial e de Almoxarifado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200" dirty="0">
                <a:solidFill>
                  <a:srgbClr val="2D374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42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Controle de frotas e consumo de combustíveis no </a:t>
            </a:r>
            <a:r>
              <a:rPr lang="pt-BR" sz="42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ProGov</a:t>
            </a:r>
            <a:endParaRPr lang="pt-BR" sz="4200" dirty="0">
              <a:solidFill>
                <a:srgbClr val="2D374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000" dirty="0">
              <a:solidFill>
                <a:srgbClr val="2D374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000"/>
            </a:pPr>
            <a:r>
              <a:rPr lang="pt-BR" sz="3000" dirty="0"/>
              <a:t>	• </a:t>
            </a:r>
            <a:r>
              <a:rPr lang="pt-BR" sz="3500" dirty="0"/>
              <a:t>Cadastro de veículos</a:t>
            </a:r>
          </a:p>
          <a:p>
            <a:pPr marL="0" indent="0">
              <a:buNone/>
              <a:defRPr sz="2000"/>
            </a:pPr>
            <a:r>
              <a:rPr lang="pt-BR" sz="3500" dirty="0"/>
              <a:t>	• Controle de abastecimentos</a:t>
            </a:r>
          </a:p>
          <a:p>
            <a:pPr marL="0" indent="0">
              <a:buNone/>
              <a:defRPr sz="2000"/>
            </a:pPr>
            <a:r>
              <a:rPr lang="pt-BR" sz="3500" dirty="0"/>
              <a:t>	• Quilometragem</a:t>
            </a:r>
          </a:p>
          <a:p>
            <a:pPr marL="0" indent="0">
              <a:buNone/>
              <a:defRPr sz="2000"/>
            </a:pPr>
            <a:r>
              <a:rPr lang="pt-BR" sz="3500" dirty="0"/>
              <a:t>	• Manutenções</a:t>
            </a:r>
          </a:p>
          <a:p>
            <a:pPr marL="0" indent="0">
              <a:buNone/>
              <a:defRPr sz="2000"/>
            </a:pPr>
            <a:r>
              <a:rPr lang="pt-BR" sz="3500" dirty="0"/>
              <a:t>	• Consumo de combustíveis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02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Gestão Patrimonial e de Almoxarifado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d) Gestão de estoques e almoxarifado central</a:t>
            </a:r>
            <a:endParaRPr lang="pt-BR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000" dirty="0">
              <a:solidFill>
                <a:srgbClr val="2D374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000"/>
            </a:pPr>
            <a:r>
              <a:rPr lang="pt-BR" sz="2800" dirty="0"/>
              <a:t>	• Controle de entradas e saídas</a:t>
            </a:r>
          </a:p>
          <a:p>
            <a:pPr marL="0" indent="0">
              <a:buNone/>
              <a:defRPr sz="2000"/>
            </a:pPr>
            <a:r>
              <a:rPr lang="pt-BR" sz="2800" dirty="0"/>
              <a:t>	• Inventários periódicos</a:t>
            </a:r>
          </a:p>
          <a:p>
            <a:pPr marL="0" indent="0">
              <a:buNone/>
              <a:defRPr sz="2000"/>
            </a:pPr>
            <a:r>
              <a:rPr lang="pt-BR" sz="2800" dirty="0"/>
              <a:t>	• Controle mínimo/máximo</a:t>
            </a:r>
          </a:p>
          <a:p>
            <a:pPr marL="0" indent="0">
              <a:buNone/>
              <a:defRPr sz="2000"/>
            </a:pPr>
            <a:r>
              <a:rPr lang="pt-BR" sz="2800" dirty="0"/>
              <a:t>	• Segregação de funções</a:t>
            </a:r>
          </a:p>
          <a:p>
            <a:pPr marL="0" indent="0">
              <a:buNone/>
              <a:defRPr sz="2000"/>
            </a:pPr>
            <a:r>
              <a:rPr lang="pt-BR" sz="2800" dirty="0"/>
              <a:t>	• Integração com compras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124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Gestão Patrimonial e de Almoxarifado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e) Bens de uso comum do povo: registro e controle</a:t>
            </a:r>
            <a:endParaRPr lang="pt-BR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000" dirty="0">
              <a:solidFill>
                <a:srgbClr val="2D374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000"/>
            </a:pPr>
            <a:r>
              <a:rPr lang="pt-BR" sz="2800" dirty="0"/>
              <a:t>	• Bens de uso comum do povo</a:t>
            </a:r>
          </a:p>
          <a:p>
            <a:pPr marL="0" indent="0">
              <a:buNone/>
              <a:defRPr sz="2000"/>
            </a:pPr>
            <a:r>
              <a:rPr lang="pt-BR" sz="2800" dirty="0"/>
              <a:t>	• Baixa de bens inservíveis</a:t>
            </a:r>
          </a:p>
          <a:p>
            <a:pPr marL="0" indent="0">
              <a:buNone/>
              <a:defRPr sz="2000"/>
            </a:pPr>
            <a:r>
              <a:rPr lang="pt-BR" sz="2800" dirty="0"/>
              <a:t>	• Alienação e leilão</a:t>
            </a:r>
          </a:p>
          <a:p>
            <a:pPr marL="0" indent="0">
              <a:buNone/>
              <a:defRPr sz="2000"/>
            </a:pPr>
            <a:r>
              <a:rPr lang="pt-BR" sz="2800" dirty="0"/>
              <a:t>	• Regularização fundiária</a:t>
            </a:r>
          </a:p>
          <a:p>
            <a:pPr marL="0" indent="0">
              <a:buNone/>
              <a:defRPr sz="2000"/>
            </a:pPr>
            <a:r>
              <a:rPr lang="pt-BR" sz="2800" dirty="0"/>
              <a:t>	• Registro de imóveis públicos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69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Gestão Patrimonial e de Almoxarifado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9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f) Procedimentos de baixa e alienação de bens inservíveis</a:t>
            </a:r>
            <a:endParaRPr lang="pt-BR" sz="3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000" dirty="0">
              <a:solidFill>
                <a:srgbClr val="2D374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573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Gestão Patrimonial e de Almoxarifado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g) Regularização fundiária e registro de imóveis públicos</a:t>
            </a:r>
            <a:endParaRPr lang="pt-BR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2D374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51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3544"/>
            <a:ext cx="12192000" cy="4857784"/>
          </a:xfrm>
        </p:spPr>
        <p:txBody>
          <a:bodyPr>
            <a:noAutofit/>
          </a:bodyPr>
          <a:lstStyle/>
          <a:p>
            <a:r>
              <a:rPr lang="pt-BR" sz="3600" b="1" dirty="0"/>
              <a:t>O que vamos aprender hoje?</a:t>
            </a:r>
            <a:endParaRPr lang="pt-BR" sz="3600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pt-B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Compreender a lógica das Ações Segmentares no PROGOV.</a:t>
            </a:r>
          </a:p>
          <a:p>
            <a:pPr lvl="1"/>
            <a:r>
              <a:rPr lang="pt-B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Identificar os principais dados exigidos pelo TCE-PR.</a:t>
            </a:r>
          </a:p>
          <a:p>
            <a:pPr lvl="1"/>
            <a:r>
              <a:rPr lang="pt-B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Reconhecer inconsistências recorrentes.</a:t>
            </a:r>
          </a:p>
          <a:p>
            <a:pPr lvl="1"/>
            <a:r>
              <a:rPr lang="pt-B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Organizar fluxos internos entre setores.</a:t>
            </a:r>
          </a:p>
          <a:p>
            <a:pPr lvl="1"/>
            <a:r>
              <a:rPr lang="pt-B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Aplicar boas práticas de alimentação e validação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96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0C85-CE0D-4A6D-B8EE-B62C1A7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59181-6A8D-4BD5-81F6-C15FA714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Conferência Final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3000" dirty="0">
              <a:solidFill>
                <a:srgbClr val="2D374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000"/>
            </a:pPr>
            <a:r>
              <a:rPr lang="pt-BR" sz="2800" dirty="0"/>
              <a:t>• </a:t>
            </a:r>
            <a:r>
              <a:rPr lang="pt-BR" sz="3000" dirty="0"/>
              <a:t>Folha conciliada?</a:t>
            </a:r>
          </a:p>
          <a:p>
            <a:pPr marL="0" indent="0">
              <a:buNone/>
              <a:defRPr sz="2000"/>
            </a:pPr>
            <a:r>
              <a:rPr lang="pt-BR" sz="3000" dirty="0"/>
              <a:t>• Índices constitucionais conferidos?</a:t>
            </a:r>
          </a:p>
          <a:p>
            <a:pPr marL="0" indent="0">
              <a:buNone/>
              <a:defRPr sz="2000"/>
            </a:pPr>
            <a:r>
              <a:rPr lang="pt-BR" sz="3000" dirty="0"/>
              <a:t>• Inventário atualizado?</a:t>
            </a:r>
          </a:p>
          <a:p>
            <a:pPr marL="0" indent="0">
              <a:buNone/>
              <a:defRPr sz="2000"/>
            </a:pPr>
            <a:r>
              <a:rPr lang="pt-BR" sz="3000" dirty="0"/>
              <a:t>• Licenças e medições regularizadas?</a:t>
            </a:r>
          </a:p>
          <a:p>
            <a:pPr marL="0" indent="0">
              <a:buNone/>
              <a:defRPr sz="2000"/>
            </a:pPr>
            <a:r>
              <a:rPr lang="pt-BR" sz="3000" dirty="0"/>
              <a:t>• RPPS conciliado?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19AB2-64E7-41A6-AC59-A4FC413A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81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0D915-3708-4A41-BB61-8BB3183E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F955B8-EA18-4F1F-8B3B-6661C0E0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 sz="2200"/>
            </a:pPr>
            <a:r>
              <a:rPr lang="pt-BR" sz="3600" b="1" dirty="0"/>
              <a:t>Encerramento</a:t>
            </a:r>
          </a:p>
          <a:p>
            <a:pPr marL="0" indent="0" algn="ctr">
              <a:buNone/>
              <a:defRPr sz="2200"/>
            </a:pPr>
            <a:endParaRPr lang="pt-BR" sz="2800" dirty="0"/>
          </a:p>
          <a:p>
            <a:pPr marL="0" indent="0">
              <a:buNone/>
              <a:defRPr sz="2000"/>
            </a:pPr>
            <a:r>
              <a:rPr lang="pt-BR" sz="2800" dirty="0"/>
              <a:t>	• Qualidade da informação enviada ao TCE-PR</a:t>
            </a:r>
          </a:p>
          <a:p>
            <a:pPr marL="0" indent="0">
              <a:buNone/>
              <a:defRPr sz="2000"/>
            </a:pPr>
            <a:r>
              <a:rPr lang="pt-BR" sz="2800" dirty="0"/>
              <a:t>	• Transparência e governança pública</a:t>
            </a:r>
          </a:p>
          <a:p>
            <a:pPr marL="0" indent="0">
              <a:buNone/>
              <a:defRPr sz="2000"/>
            </a:pPr>
            <a:r>
              <a:rPr lang="pt-BR" sz="2800" dirty="0"/>
              <a:t>	• Espaço para dúvidas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59E300-79C1-4A62-86B9-F3B8154C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771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C41E5B-C9FB-3CEE-996D-832FB6B1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F24ECFA-C6E7-45FB-917E-58E62813D684}"/>
              </a:ext>
            </a:extLst>
          </p:cNvPr>
          <p:cNvSpPr txBox="1">
            <a:spLocks/>
          </p:cNvSpPr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1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4139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39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0960" y="642918"/>
            <a:ext cx="11355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MONITORAMENTO PROGOV 2026</a:t>
            </a:r>
          </a:p>
          <a:p>
            <a:pPr algn="ctr"/>
            <a:endParaRPr lang="pt-BR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15480" y="2348880"/>
            <a:ext cx="954058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1 Visão geral do </a:t>
            </a:r>
            <a:r>
              <a:rPr lang="pt-BR" sz="25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ProGov</a:t>
            </a:r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 e sua evolução para 2026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l"/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2 Atos normativos vigentes do TCE-PR para prestação de contas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l"/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3 Responsabilidades dos gestores e servidores no envio de dados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l"/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4 O papel do Controle Interno no monitoramento de dados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l"/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5 Integração entre Planejamento (PPA/LDO/LOA) e </a:t>
            </a:r>
            <a:r>
              <a:rPr lang="pt-BR" sz="25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ProGov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l"/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6 Acesso e perfis de usuários no portal do TCE-PR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l"/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7 Calendário anual de obrigações e entregas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l"/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8 Princípios da transparência e dados abertos no Paraná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 Impactos do descumprimento de prazos e sanções previstas</a:t>
            </a:r>
            <a:endParaRPr lang="pt-BR" sz="2500" dirty="0">
              <a:solidFill>
                <a:schemeClr val="bg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C41E5B-C9FB-3CEE-996D-832FB6B1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F24ECFA-C6E7-45FB-917E-58E62813D684}"/>
              </a:ext>
            </a:extLst>
          </p:cNvPr>
          <p:cNvSpPr txBox="1">
            <a:spLocks/>
          </p:cNvSpPr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1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4139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39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8332" y="905111"/>
            <a:ext cx="113556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AURENILSON CIPRIANO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 PROFISSIONAL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do Município de Andirá (2014 - atual) </a:t>
            </a: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Servidor Público Municipal (1991 - atual)</a:t>
            </a: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UNYFLEX (2023 – atual)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 – FACCREI de Cornélio Procópio (2017 - 2022)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PSS - SEED PR (2008 - 2014)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da Autarquia Municipal de Esportes de Andirá (2010 - 2011)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do RPPS de Andirá (2011-2019)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da Associação Paranaense de Previdência - APEPREV (2017-2019)</a:t>
            </a:r>
          </a:p>
        </p:txBody>
      </p:sp>
    </p:spTree>
    <p:extLst>
      <p:ext uri="{BB962C8B-B14F-4D97-AF65-F5344CB8AC3E}">
        <p14:creationId xmlns:p14="http://schemas.microsoft.com/office/powerpoint/2010/main" val="11336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C41E5B-C9FB-3CEE-996D-832FB6B1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F24ECFA-C6E7-45FB-917E-58E62813D684}"/>
              </a:ext>
            </a:extLst>
          </p:cNvPr>
          <p:cNvSpPr txBox="1">
            <a:spLocks/>
          </p:cNvSpPr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1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4139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39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8332" y="905111"/>
            <a:ext cx="113556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AURENILSON CIPRIANO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ACADÊMICA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Gestão Pública – UNINA (2018)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Administração e Finanças - UNINA (2016)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Docência do Ensino Superior – FAFIPA - 2009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Pedagógica de Docentes com Habilitação em Matemática – FANORPI 2011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Graduado em Gestão Pública – IFPR (2011)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Graduado em Ciências Contábeis – UENP (1997)</a:t>
            </a:r>
          </a:p>
        </p:txBody>
      </p:sp>
    </p:spTree>
    <p:extLst>
      <p:ext uri="{BB962C8B-B14F-4D97-AF65-F5344CB8AC3E}">
        <p14:creationId xmlns:p14="http://schemas.microsoft.com/office/powerpoint/2010/main" val="11336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0D915-3708-4A41-BB61-8BB3183E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F955B8-EA18-4F1F-8B3B-6661C0E0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1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 Gestão de Pessoas: Dados sobre folha, cargos e concursos</a:t>
            </a:r>
            <a:endParaRPr lang="pt-BR" sz="1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  <a:defRPr sz="2000">
                <a:latin typeface="Arial"/>
              </a:defRPr>
            </a:pPr>
            <a:endParaRPr lang="pt-BR" sz="9000" dirty="0">
              <a:solidFill>
                <a:srgbClr val="2D374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000"/>
            </a:pPr>
            <a:r>
              <a:rPr lang="pt-BR" sz="9600" dirty="0"/>
              <a:t>	• </a:t>
            </a:r>
            <a:r>
              <a:rPr lang="pt-BR" sz="9200" dirty="0"/>
              <a:t>Dados da folha de pagamento</a:t>
            </a:r>
          </a:p>
          <a:p>
            <a:pPr marL="0" indent="0">
              <a:buNone/>
              <a:defRPr sz="2000"/>
            </a:pPr>
            <a:r>
              <a:rPr lang="pt-BR" sz="9200" dirty="0"/>
              <a:t>	• Estrutura de cargos</a:t>
            </a:r>
          </a:p>
          <a:p>
            <a:pPr marL="0" indent="0">
              <a:buNone/>
              <a:defRPr sz="2000"/>
            </a:pPr>
            <a:r>
              <a:rPr lang="pt-BR" sz="9200" dirty="0"/>
              <a:t>	• Concursos públicos</a:t>
            </a:r>
          </a:p>
          <a:p>
            <a:pPr marL="0" indent="0">
              <a:buNone/>
              <a:defRPr sz="2000"/>
            </a:pPr>
            <a:r>
              <a:rPr lang="pt-BR" sz="9200" dirty="0"/>
              <a:t>	• Admissões e desligamentos</a:t>
            </a:r>
          </a:p>
          <a:p>
            <a:pPr marL="0" indent="0">
              <a:buNone/>
              <a:defRPr sz="2000"/>
            </a:pPr>
            <a:r>
              <a:rPr lang="pt-BR" sz="9200" dirty="0"/>
              <a:t>	• Controle de limites da LRF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59E300-79C1-4A62-86B9-F3B8154C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35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0D915-3708-4A41-BB61-8BB3183E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F955B8-EA18-4F1F-8B3B-6661C0E0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 Gestão de Pessoas: Dados sobre folha, cargos e concursos</a:t>
            </a:r>
            <a:endParaRPr lang="pt-BR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000"/>
            </a:pPr>
            <a:r>
              <a:rPr lang="pt-BR" sz="3500" dirty="0">
                <a:latin typeface="+mj-lt"/>
              </a:rPr>
              <a:t>	• Acúmulo ilegal de cargos</a:t>
            </a:r>
          </a:p>
          <a:p>
            <a:pPr marL="0" indent="0">
              <a:buNone/>
              <a:defRPr sz="2000"/>
            </a:pPr>
            <a:r>
              <a:rPr lang="pt-BR" sz="3500" dirty="0">
                <a:latin typeface="+mj-lt"/>
              </a:rPr>
              <a:t>	• Contratações temporárias irregulares</a:t>
            </a:r>
          </a:p>
          <a:p>
            <a:pPr marL="0" indent="0">
              <a:buNone/>
              <a:defRPr sz="2000"/>
            </a:pPr>
            <a:r>
              <a:rPr lang="pt-BR" sz="3500" dirty="0">
                <a:latin typeface="+mj-lt"/>
              </a:rPr>
              <a:t>	• Divergência entre folha e empenhos</a:t>
            </a:r>
          </a:p>
          <a:p>
            <a:pPr marL="0" indent="0">
              <a:buNone/>
              <a:defRPr sz="2000"/>
            </a:pPr>
            <a:r>
              <a:rPr lang="pt-BR" sz="3500" dirty="0">
                <a:latin typeface="+mj-lt"/>
              </a:rPr>
              <a:t>	• Cadastro funcional desatualizado</a:t>
            </a:r>
          </a:p>
          <a:p>
            <a:endParaRPr lang="pt-BR" sz="3000" dirty="0">
              <a:latin typeface="+mj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59E300-79C1-4A62-86B9-F3B8154C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676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0D915-3708-4A41-BB61-8BB3183E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F955B8-EA18-4F1F-8B3B-6661C0E0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2 </a:t>
            </a: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 Educação e Saúde: Alimentação de índices específicos</a:t>
            </a:r>
            <a:endParaRPr lang="pt-BR" sz="3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l">
              <a:buNone/>
              <a:defRPr sz="2000">
                <a:latin typeface="Arial"/>
              </a:defRPr>
            </a:pPr>
            <a:r>
              <a:rPr lang="pt-BR" sz="3200" dirty="0">
                <a:solidFill>
                  <a:srgbClr val="2D374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Educação</a:t>
            </a:r>
          </a:p>
          <a:p>
            <a:pPr marL="0" indent="0">
              <a:buNone/>
              <a:defRPr sz="2000"/>
            </a:pPr>
            <a:r>
              <a:rPr lang="pt-BR" sz="2800" dirty="0"/>
              <a:t>	• </a:t>
            </a:r>
            <a:r>
              <a:rPr lang="pt-BR" sz="3200" dirty="0"/>
              <a:t>Aplicação mínima em MDE</a:t>
            </a:r>
          </a:p>
          <a:p>
            <a:pPr marL="0" indent="0">
              <a:buNone/>
              <a:defRPr sz="2000"/>
            </a:pPr>
            <a:r>
              <a:rPr lang="pt-BR" sz="3200" dirty="0"/>
              <a:t>	• Controle do FUNDEB</a:t>
            </a:r>
          </a:p>
          <a:p>
            <a:pPr marL="0" indent="0">
              <a:buNone/>
              <a:defRPr sz="2000"/>
            </a:pPr>
            <a:r>
              <a:rPr lang="pt-BR" sz="3200" dirty="0"/>
              <a:t>	• Alimentação escolar</a:t>
            </a:r>
          </a:p>
          <a:p>
            <a:pPr marL="0" indent="0">
              <a:buNone/>
              <a:defRPr sz="2000"/>
            </a:pPr>
            <a:r>
              <a:rPr lang="pt-BR" sz="3200" dirty="0"/>
              <a:t>	• Transporte escolar</a:t>
            </a:r>
          </a:p>
          <a:p>
            <a:pPr marL="0" indent="0">
              <a:buNone/>
              <a:defRPr sz="2000"/>
            </a:pPr>
            <a:r>
              <a:rPr lang="pt-BR" sz="3200" dirty="0"/>
              <a:t>	• Vinculação correta das despesas</a:t>
            </a:r>
          </a:p>
          <a:p>
            <a:pPr marL="0" indent="0">
              <a:buNone/>
              <a:defRPr sz="2000">
                <a:latin typeface="Arial"/>
              </a:defRPr>
            </a:pPr>
            <a:endParaRPr lang="pt-BR" sz="2800" i="0" dirty="0">
              <a:effectLst/>
              <a:latin typeface="+mj-lt"/>
            </a:endParaRPr>
          </a:p>
          <a:p>
            <a:pPr>
              <a:defRPr sz="2000">
                <a:latin typeface="Arial"/>
              </a:defRPr>
            </a:pPr>
            <a:endParaRPr lang="pt-BR" sz="2800" dirty="0">
              <a:latin typeface="+mj-lt"/>
            </a:endParaRPr>
          </a:p>
          <a:p>
            <a:pPr>
              <a:defRPr sz="2000">
                <a:latin typeface="Arial"/>
              </a:defRPr>
            </a:pPr>
            <a:endParaRPr lang="pt-BR" sz="19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59E300-79C1-4A62-86B9-F3B8154C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531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0D915-3708-4A41-BB61-8BB3183E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Segmentares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F955B8-EA18-4F1F-8B3B-6661C0E0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9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lang="pt-BR" sz="39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Educação e Saúde: Alimentação de índices específicos</a:t>
            </a:r>
            <a:endParaRPr lang="pt-BR" sz="39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t-BR" sz="3900" dirty="0">
                <a:solidFill>
                  <a:srgbClr val="2D374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Saúde </a:t>
            </a:r>
          </a:p>
          <a:p>
            <a:endParaRPr lang="pt-BR" sz="3900" dirty="0">
              <a:solidFill>
                <a:srgbClr val="2D3748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000"/>
            </a:pPr>
            <a:r>
              <a:rPr lang="pt-BR" sz="3200" dirty="0"/>
              <a:t>	• Aplicação mínima em ASPS</a:t>
            </a:r>
          </a:p>
          <a:p>
            <a:pPr marL="0" indent="0">
              <a:buNone/>
              <a:defRPr sz="2000"/>
            </a:pPr>
            <a:r>
              <a:rPr lang="pt-BR" sz="3200" dirty="0"/>
              <a:t>	• Transferências fundo a fundo</a:t>
            </a:r>
          </a:p>
          <a:p>
            <a:pPr marL="0" indent="0">
              <a:buNone/>
              <a:defRPr sz="2000"/>
            </a:pPr>
            <a:r>
              <a:rPr lang="pt-BR" sz="3200" dirty="0"/>
              <a:t>	• Despesas vinculadas</a:t>
            </a:r>
          </a:p>
          <a:p>
            <a:pPr marL="0" indent="0">
              <a:buNone/>
              <a:defRPr sz="2000"/>
            </a:pPr>
            <a:r>
              <a:rPr lang="pt-BR" sz="3200" dirty="0"/>
              <a:t>	• Consórcios e contratos</a:t>
            </a:r>
          </a:p>
          <a:p>
            <a:pPr marL="0" indent="0">
              <a:buNone/>
              <a:defRPr sz="2000"/>
            </a:pPr>
            <a:r>
              <a:rPr lang="pt-BR" sz="3200" dirty="0"/>
              <a:t>	• Relatórios quadrimestrais</a:t>
            </a:r>
          </a:p>
          <a:p>
            <a:pPr marL="0" indent="0">
              <a:buNone/>
              <a:defRPr sz="2000">
                <a:latin typeface="Arial"/>
              </a:defRPr>
            </a:pPr>
            <a:endParaRPr lang="pt-BR" sz="2800" i="0" dirty="0">
              <a:effectLst/>
              <a:latin typeface="+mj-lt"/>
            </a:endParaRPr>
          </a:p>
          <a:p>
            <a:pPr>
              <a:defRPr sz="2000">
                <a:latin typeface="Arial"/>
              </a:defRPr>
            </a:pPr>
            <a:endParaRPr lang="pt-BR" sz="2800" dirty="0">
              <a:latin typeface="+mj-lt"/>
            </a:endParaRPr>
          </a:p>
          <a:p>
            <a:pPr>
              <a:defRPr sz="2000">
                <a:latin typeface="Arial"/>
              </a:defRPr>
            </a:pPr>
            <a:endParaRPr lang="pt-BR" sz="19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59E300-79C1-4A62-86B9-F3B8154C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54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rquivo de base - Datalegi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36684</TotalTime>
  <Words>872</Words>
  <Application>Microsoft Office PowerPoint</Application>
  <PresentationFormat>Widescreen</PresentationFormat>
  <Paragraphs>199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Calibri</vt:lpstr>
      <vt:lpstr>Franklin Gothic Medium</vt:lpstr>
      <vt:lpstr>Wingdings</vt:lpstr>
      <vt:lpstr>1_Design padrão</vt:lpstr>
      <vt:lpstr>Arquivo de base - Datalegis</vt:lpstr>
      <vt:lpstr>Apresentação do PowerPoint</vt:lpstr>
      <vt:lpstr>Ações Segmentares</vt:lpstr>
      <vt:lpstr>Apresentação do PowerPoint</vt:lpstr>
      <vt:lpstr>Apresentação do PowerPoint</vt:lpstr>
      <vt:lpstr>Apresentação do PowerPoint</vt:lpstr>
      <vt:lpstr>Ações Segmentares</vt:lpstr>
      <vt:lpstr>Ações Segmentares</vt:lpstr>
      <vt:lpstr>Ações Segmentares</vt:lpstr>
      <vt:lpstr>Ações Segmentares</vt:lpstr>
      <vt:lpstr>Ações Segmentares</vt:lpstr>
      <vt:lpstr>Ações Segmentares</vt:lpstr>
      <vt:lpstr>Ações Segmentares</vt:lpstr>
      <vt:lpstr>Ações Segmentares</vt:lpstr>
      <vt:lpstr>Ações Segmentares</vt:lpstr>
      <vt:lpstr>Ações Segmentares</vt:lpstr>
      <vt:lpstr>Ações Segmentares</vt:lpstr>
      <vt:lpstr>Ações Segmentares</vt:lpstr>
      <vt:lpstr>Ações Segmentares</vt:lpstr>
      <vt:lpstr>Ações Segmentares</vt:lpstr>
      <vt:lpstr>Ações Segmentares</vt:lpstr>
      <vt:lpstr>Ações Segmentares</vt:lpstr>
    </vt:vector>
  </TitlesOfParts>
  <Company>Macroplan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</dc:creator>
  <cp:lastModifiedBy>Aurenilson Cipriano</cp:lastModifiedBy>
  <cp:revision>995</cp:revision>
  <dcterms:created xsi:type="dcterms:W3CDTF">2006-08-15T18:04:22Z</dcterms:created>
  <dcterms:modified xsi:type="dcterms:W3CDTF">2026-05-12T11:59:35Z</dcterms:modified>
</cp:coreProperties>
</file>